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84" r:id="rId21"/>
    <p:sldId id="263" r:id="rId22"/>
    <p:sldId id="281" r:id="rId23"/>
    <p:sldId id="280" r:id="rId24"/>
    <p:sldId id="261" r:id="rId25"/>
    <p:sldId id="278" r:id="rId26"/>
    <p:sldId id="283" r:id="rId27"/>
    <p:sldId id="285" r:id="rId28"/>
    <p:sldId id="282"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p:restoredTop sz="77035"/>
  </p:normalViewPr>
  <p:slideViewPr>
    <p:cSldViewPr snapToGrid="0" snapToObjects="1">
      <p:cViewPr varScale="1">
        <p:scale>
          <a:sx n="79" d="100"/>
          <a:sy n="79" d="100"/>
        </p:scale>
        <p:origin x="13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no more than the factor of 2-3 expected for </a:t>
            </a:r>
            <a:r>
              <a:rPr lang="en-US" dirty="0" err="1"/>
              <a:t>theseparticular</a:t>
            </a:r>
            <a:r>
              <a:rPr lang="en-US" dirty="0"/>
              <a:t> quantum chemical methods. We have validated that we replicate the well studied trend that homo-</a:t>
            </a:r>
            <a:r>
              <a:rPr lang="en-US" dirty="0" err="1"/>
              <a:t>lumo</a:t>
            </a:r>
            <a:r>
              <a:rPr lang="en-US" dirty="0"/>
              <a:t> gap decreases with monomer length. </a:t>
            </a:r>
          </a:p>
          <a:p>
            <a:endParaRPr lang="en-US" dirty="0"/>
          </a:p>
          <a:p>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Remembering that calculate all hop rates between neighbors .We build neighbors using Voronoi analysis. An artifact of </a:t>
            </a:r>
            <a:r>
              <a:rPr lang="en-US" dirty="0" err="1"/>
              <a:t>buildeing</a:t>
            </a:r>
            <a:r>
              <a:rPr lang="en-US" dirty="0"/>
              <a:t> </a:t>
            </a:r>
            <a:r>
              <a:rPr lang="en-US" dirty="0" err="1"/>
              <a:t>neighborlist</a:t>
            </a:r>
            <a:r>
              <a:rPr lang="en-US" dirty="0"/>
              <a:t> in this way is that you can sometimes BLAH</a:t>
            </a:r>
          </a:p>
          <a:p>
            <a:endParaRPr lang="en-US" dirty="0"/>
          </a:p>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r>
              <a:rPr lang="en-US" dirty="0"/>
              <a:t>To apply the pipeline to ITIC I used the template simulation scripts provided by </a:t>
            </a:r>
            <a:r>
              <a:rPr lang="en-US" dirty="0" err="1"/>
              <a:t>planckton</a:t>
            </a:r>
            <a:r>
              <a:rPr lang="en-US" dirty="0"/>
              <a:t> and ran a 1000 molecule simulation on our high performance cluster here at </a:t>
            </a:r>
            <a:r>
              <a:rPr lang="en-US" dirty="0" err="1"/>
              <a:t>boise</a:t>
            </a:r>
            <a:r>
              <a:rPr lang="en-US" dirty="0"/>
              <a:t> state called FRY. </a:t>
            </a:r>
          </a:p>
          <a:p>
            <a:pPr algn="l" defTabSz="457200" rtl="0" latinLnBrk="0">
              <a:lnSpc>
                <a:spcPct val="117999"/>
              </a:lnSpc>
            </a:pPr>
            <a:endParaRPr lang="en-US" dirty="0"/>
          </a:p>
          <a:p>
            <a:pPr algn="l" defTabSz="457200" rtl="0" latinLnBrk="0">
              <a:lnSpc>
                <a:spcPct val="117999"/>
              </a:lnSpc>
            </a:pPr>
            <a:r>
              <a:rPr lang="en-US" dirty="0"/>
              <a:t>Took the final microstate from the sim and use </a:t>
            </a:r>
            <a:r>
              <a:rPr lang="en-US" dirty="0" err="1"/>
              <a:t>morphCT</a:t>
            </a:r>
            <a:r>
              <a:rPr lang="en-US" dirty="0"/>
              <a:t> to chopped it up and ran KMC like we have seen. </a:t>
            </a:r>
          </a:p>
        </p:txBody>
      </p:sp>
    </p:spTree>
    <p:extLst>
      <p:ext uri="{BB962C8B-B14F-4D97-AF65-F5344CB8AC3E}">
        <p14:creationId xmlns:p14="http://schemas.microsoft.com/office/powerpoint/2010/main" val="72527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1927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LOW PERMITTIVY IN THESE MATERIALS MEANS A RELETIVKY HIGH COULOMB FORCE BETWEEN ELECTRON AND HOLE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IT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was proposed in 2015. This modularity always for more plug and play engineering that resulted in device </a:t>
            </a:r>
            <a:r>
              <a:rPr lang="en-US" dirty="0" err="1"/>
              <a:t>effeciencies</a:t>
            </a:r>
            <a:r>
              <a:rPr lang="en-US" dirty="0"/>
              <a:t> inflating from 4% to 17%. </a:t>
            </a:r>
          </a:p>
          <a:p>
            <a:r>
              <a:rPr lang="en-US" dirty="0"/>
              <a:t>FOR EXAMPLE RESARCHERS FOUND THAT YOU CAN SWAP SOME HYDROGENS FOR A MORE ELECTRO MEGATIVE ATOM FLOURINE, WHICH CAN HELP OVERCOME THAT EXCITON BINDING ENERGY THAT I MENTIONED EARLIER.</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characterize the conductivity of this morphology.</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BETWEEN NEIGHBORING CHROMOPHORES in the system we can use a kinetic monte </a:t>
            </a:r>
            <a:r>
              <a:rPr lang="en-US" dirty="0" err="1"/>
              <a:t>carlo</a:t>
            </a:r>
            <a:r>
              <a:rPr lang="en-US" dirty="0"/>
              <a:t> algorithm to arrive at a charge mobility calculation.</a:t>
            </a:r>
          </a:p>
          <a:p>
            <a:endParaRPr lang="en-US" dirty="0"/>
          </a:p>
          <a:p>
            <a:endParaRPr lang="en-US" dirty="0"/>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REPEAT UNTIL THE CHARGE HOPS PAST A SPECIFIED LIFETIME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1.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3287485" y="592187"/>
            <a:ext cx="149787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From charge trajectory to MSD to diffusivity to mobility. </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925" y="2404362"/>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347" y="3416732"/>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4571999" y="5013918"/>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F68BE7EC-8160-D804-47B2-D6C0BB67A567}"/>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molecular orbital energy level calculations</a:t>
            </a:r>
          </a:p>
        </p:txBody>
      </p:sp>
      <p:pic>
        <p:nvPicPr>
          <p:cNvPr id="7" name="Picture 6" descr="Chart, scatter chart&#10;&#10;Description automatically generated">
            <a:extLst>
              <a:ext uri="{FF2B5EF4-FFF2-40B4-BE49-F238E27FC236}">
                <a16:creationId xmlns:a16="http://schemas.microsoft.com/office/drawing/2014/main" id="{3D69F81D-6F08-7D7B-F49B-BC10B3897464}"/>
              </a:ext>
            </a:extLst>
          </p:cNvPr>
          <p:cNvPicPr>
            <a:picLocks noChangeAspect="1"/>
          </p:cNvPicPr>
          <p:nvPr/>
        </p:nvPicPr>
        <p:blipFill rotWithShape="1">
          <a:blip r:embed="rId3">
            <a:extLst>
              <a:ext uri="{28A0092B-C50C-407E-A947-70E740481C1C}">
                <a14:useLocalDpi xmlns:a14="http://schemas.microsoft.com/office/drawing/2010/main" val="0"/>
              </a:ext>
            </a:extLst>
          </a:blip>
          <a:srcRect l="67377" t="53508" r="24986" b="28623"/>
          <a:stretch/>
        </p:blipFill>
        <p:spPr>
          <a:xfrm rot="16382222">
            <a:off x="5012713" y="8099096"/>
            <a:ext cx="1371914" cy="3169574"/>
          </a:xfrm>
          <a:prstGeom prst="rect">
            <a:avLst/>
          </a:prstGeom>
        </p:spPr>
      </p:pic>
      <p:sp>
        <p:nvSpPr>
          <p:cNvPr id="3" name="Rectangle 2">
            <a:extLst>
              <a:ext uri="{FF2B5EF4-FFF2-40B4-BE49-F238E27FC236}">
                <a16:creationId xmlns:a16="http://schemas.microsoft.com/office/drawing/2014/main" id="{652314D8-3C63-6413-2BDF-6AE491AD1829}"/>
              </a:ext>
            </a:extLst>
          </p:cNvPr>
          <p:cNvSpPr/>
          <p:nvPr/>
        </p:nvSpPr>
        <p:spPr>
          <a:xfrm>
            <a:off x="2176771" y="10591655"/>
            <a:ext cx="2892061" cy="584775"/>
          </a:xfrm>
          <a:prstGeom prst="rect">
            <a:avLst/>
          </a:prstGeom>
        </p:spPr>
        <p:txBody>
          <a:bodyPr wrap="square">
            <a:spAutoFit/>
          </a:bodyPr>
          <a:lstStyle/>
          <a:p>
            <a:r>
              <a:rPr lang="en-US" sz="3200" b="1" i="0" u="sng" dirty="0" err="1">
                <a:solidFill>
                  <a:schemeClr val="bg2"/>
                </a:solidFill>
              </a:rPr>
              <a:t>PySCF</a:t>
            </a:r>
            <a:r>
              <a:rPr lang="en-US" sz="3200" b="1" i="0" u="sng" dirty="0">
                <a:solidFill>
                  <a:schemeClr val="bg2"/>
                </a:solidFill>
              </a:rPr>
              <a:t> HOMO</a:t>
            </a:r>
          </a:p>
        </p:txBody>
      </p:sp>
      <p:sp>
        <p:nvSpPr>
          <p:cNvPr id="8" name="Rectangle 7">
            <a:extLst>
              <a:ext uri="{FF2B5EF4-FFF2-40B4-BE49-F238E27FC236}">
                <a16:creationId xmlns:a16="http://schemas.microsoft.com/office/drawing/2014/main" id="{89CD2619-96F5-23D2-AA9F-1A9BD79690B8}"/>
              </a:ext>
            </a:extLst>
          </p:cNvPr>
          <p:cNvSpPr/>
          <p:nvPr/>
        </p:nvSpPr>
        <p:spPr>
          <a:xfrm>
            <a:off x="5878285" y="10591655"/>
            <a:ext cx="4261757" cy="584775"/>
          </a:xfrm>
          <a:prstGeom prst="rect">
            <a:avLst/>
          </a:prstGeom>
        </p:spPr>
        <p:txBody>
          <a:bodyPr wrap="square">
            <a:spAutoFit/>
          </a:bodyPr>
          <a:lstStyle/>
          <a:p>
            <a:r>
              <a:rPr lang="en-US" sz="3200" b="1" i="0" u="sng" dirty="0">
                <a:solidFill>
                  <a:schemeClr val="bg2"/>
                </a:solidFill>
              </a:rPr>
              <a:t>Ab initio DFT HOMO</a:t>
            </a:r>
          </a:p>
        </p:txBody>
      </p:sp>
      <p:sp>
        <p:nvSpPr>
          <p:cNvPr id="9" name="TextBox 8">
            <a:extLst>
              <a:ext uri="{FF2B5EF4-FFF2-40B4-BE49-F238E27FC236}">
                <a16:creationId xmlns:a16="http://schemas.microsoft.com/office/drawing/2014/main" id="{8C73123A-EB48-3E61-3C16-1695763B8910}"/>
              </a:ext>
            </a:extLst>
          </p:cNvPr>
          <p:cNvSpPr txBox="1"/>
          <p:nvPr/>
        </p:nvSpPr>
        <p:spPr>
          <a:xfrm>
            <a:off x="2720244"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~6.8eV</a:t>
            </a:r>
          </a:p>
        </p:txBody>
      </p:sp>
      <p:sp>
        <p:nvSpPr>
          <p:cNvPr id="10" name="TextBox 9">
            <a:extLst>
              <a:ext uri="{FF2B5EF4-FFF2-40B4-BE49-F238E27FC236}">
                <a16:creationId xmlns:a16="http://schemas.microsoft.com/office/drawing/2014/main" id="{F6B51DE5-CC50-7D7F-15C4-F5B1CBC31E1D}"/>
              </a:ext>
            </a:extLst>
          </p:cNvPr>
          <p:cNvSpPr txBox="1"/>
          <p:nvPr/>
        </p:nvSpPr>
        <p:spPr>
          <a:xfrm>
            <a:off x="7005948"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~5eV</a:t>
            </a:r>
          </a:p>
        </p:txBody>
      </p:sp>
      <p:sp>
        <p:nvSpPr>
          <p:cNvPr id="11" name="Rounded Rectangle 10">
            <a:extLst>
              <a:ext uri="{FF2B5EF4-FFF2-40B4-BE49-F238E27FC236}">
                <a16:creationId xmlns:a16="http://schemas.microsoft.com/office/drawing/2014/main" id="{F8F7D0FA-73C5-6E0C-5A27-2345459B9FD5}"/>
              </a:ext>
            </a:extLst>
          </p:cNvPr>
          <p:cNvSpPr/>
          <p:nvPr/>
        </p:nvSpPr>
        <p:spPr>
          <a:xfrm>
            <a:off x="1959429" y="9421586"/>
            <a:ext cx="8376557" cy="2887350"/>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35797" y="2677885"/>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914729" y="4452256"/>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278111" y="8079454"/>
            <a:ext cx="2924623" cy="942409"/>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
        <p:nvSpPr>
          <p:cNvPr id="18" name="TextBox 17">
            <a:extLst>
              <a:ext uri="{FF2B5EF4-FFF2-40B4-BE49-F238E27FC236}">
                <a16:creationId xmlns:a16="http://schemas.microsoft.com/office/drawing/2014/main" id="{A6C281CB-5D5E-ECBD-C616-2B7FD78383E1}"/>
              </a:ext>
            </a:extLst>
          </p:cNvPr>
          <p:cNvSpPr txBox="1"/>
          <p:nvPr/>
        </p:nvSpPr>
        <p:spPr>
          <a:xfrm>
            <a:off x="3956957" y="725693"/>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electronic coupling calculation</a:t>
            </a:r>
          </a:p>
        </p:txBody>
      </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61" y="4209604"/>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7111" y="3902584"/>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982512" y="3209952"/>
            <a:ext cx="3064113" cy="692632"/>
          </a:xfrm>
          <a:prstGeom prst="rect">
            <a:avLst/>
          </a:prstGeom>
        </p:spPr>
      </p:pic>
      <p:sp>
        <p:nvSpPr>
          <p:cNvPr id="7" name="TextBox 6">
            <a:extLst>
              <a:ext uri="{FF2B5EF4-FFF2-40B4-BE49-F238E27FC236}">
                <a16:creationId xmlns:a16="http://schemas.microsoft.com/office/drawing/2014/main" id="{3CD4ABEB-5AFD-B76D-479D-82A9ABBF71E2}"/>
              </a:ext>
            </a:extLst>
          </p:cNvPr>
          <p:cNvSpPr txBox="1"/>
          <p:nvPr/>
        </p:nvSpPr>
        <p:spPr>
          <a:xfrm>
            <a:off x="4969328" y="928271"/>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entire </a:t>
            </a:r>
            <a:r>
              <a:rPr kumimoji="0" lang="en-US" sz="5400" b="1" i="0" u="none" strike="noStrike" cap="none" spc="0" normalizeH="0" baseline="0" dirty="0" err="1">
                <a:ln>
                  <a:noFill/>
                </a:ln>
                <a:solidFill>
                  <a:schemeClr val="bg2"/>
                </a:solidFill>
                <a:effectLst/>
                <a:uFillTx/>
                <a:latin typeface="+mn-lt"/>
                <a:ea typeface="+mn-ea"/>
                <a:cs typeface="+mn-cs"/>
                <a:sym typeface="Arial"/>
              </a:rPr>
              <a:t>implamentation</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Pipeline </a:t>
            </a:r>
            <a:r>
              <a:rPr kumimoji="0" lang="en-US" sz="5400" b="1" i="0" u="none" strike="noStrike" cap="none" spc="0" normalizeH="0" baseline="0" dirty="0">
                <a:ln>
                  <a:noFill/>
                </a:ln>
                <a:solidFill>
                  <a:schemeClr val="bg2"/>
                </a:solidFill>
                <a:effectLst/>
                <a:uFillTx/>
                <a:latin typeface="+mn-lt"/>
                <a:ea typeface="+mn-ea"/>
                <a:cs typeface="+mn-cs"/>
                <a:sym typeface="Arial"/>
              </a:rPr>
              <a:t>insensitive </a:t>
            </a:r>
            <a:r>
              <a:rPr lang="en-US" sz="5400" b="1" i="0" dirty="0">
                <a:solidFill>
                  <a:schemeClr val="bg2"/>
                </a:solidFill>
              </a:rPr>
              <a:t>to the choice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572234" y="0"/>
            <a:ext cx="11664073" cy="13716000"/>
          </a:xfrm>
          <a:prstGeom prst="rect">
            <a:avLst/>
          </a:prstGeom>
        </p:spPr>
      </p:pic>
    </p:spTree>
    <p:extLst>
      <p:ext uri="{BB962C8B-B14F-4D97-AF65-F5344CB8AC3E}">
        <p14:creationId xmlns:p14="http://schemas.microsoft.com/office/powerpoint/2010/main" val="9098843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rotWithShape="1">
          <a:blip r:embed="rId5">
            <a:extLst>
              <a:ext uri="{28A0092B-C50C-407E-A947-70E740481C1C}">
                <a14:useLocalDpi xmlns:a14="http://schemas.microsoft.com/office/drawing/2010/main" val="0"/>
              </a:ext>
            </a:extLst>
          </a:blip>
          <a:srcRect t="3076"/>
          <a:stretch/>
        </p:blipFill>
        <p:spPr>
          <a:xfrm>
            <a:off x="16395369" y="12690103"/>
            <a:ext cx="5259197" cy="926803"/>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144" y="12634891"/>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b="30919"/>
          <a:stretch/>
        </p:blipFill>
        <p:spPr>
          <a:xfrm>
            <a:off x="4429058" y="12267730"/>
            <a:ext cx="1777115" cy="129187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t="35078" r="48375" b="38358"/>
          <a:stretch/>
        </p:blipFill>
        <p:spPr>
          <a:xfrm>
            <a:off x="14722458" y="12905077"/>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8">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9">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Tree>
    <p:extLst>
      <p:ext uri="{BB962C8B-B14F-4D97-AF65-F5344CB8AC3E}">
        <p14:creationId xmlns:p14="http://schemas.microsoft.com/office/powerpoint/2010/main" val="58779919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spTree>
    <p:extLst>
      <p:ext uri="{BB962C8B-B14F-4D97-AF65-F5344CB8AC3E}">
        <p14:creationId xmlns:p14="http://schemas.microsoft.com/office/powerpoint/2010/main" val="1503028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 Evans mobilities</a:t>
            </a:r>
          </a:p>
        </p:txBody>
      </p:sp>
      <p:pic>
        <p:nvPicPr>
          <p:cNvPr id="4" name="Picture 3" descr="Table&#10;&#10;Description automatically generated with medium confidence">
            <a:extLst>
              <a:ext uri="{FF2B5EF4-FFF2-40B4-BE49-F238E27FC236}">
                <a16:creationId xmlns:a16="http://schemas.microsoft.com/office/drawing/2014/main" id="{E5AF0EAF-41B2-1B91-E247-28B76949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357" y="7667044"/>
            <a:ext cx="11658600" cy="474980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BBE940E-FEF0-CE98-74E3-A02DDF72E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57" y="1616528"/>
            <a:ext cx="11557000" cy="4686300"/>
          </a:xfrm>
          <a:prstGeom prst="rect">
            <a:avLst/>
          </a:prstGeom>
        </p:spPr>
      </p:pic>
      <p:pic>
        <p:nvPicPr>
          <p:cNvPr id="8" name="Picture 7" descr="Chart, line chart&#10;&#10;Description automatically generated">
            <a:extLst>
              <a:ext uri="{FF2B5EF4-FFF2-40B4-BE49-F238E27FC236}">
                <a16:creationId xmlns:a16="http://schemas.microsoft.com/office/drawing/2014/main" id="{8E7B3325-0C2A-423B-A519-C39BC9CA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587" y="1616528"/>
            <a:ext cx="8688791" cy="5682343"/>
          </a:xfrm>
          <a:prstGeom prst="rect">
            <a:avLst/>
          </a:prstGeom>
        </p:spPr>
      </p:pic>
      <p:pic>
        <p:nvPicPr>
          <p:cNvPr id="9" name="Picture 8" descr="Chart, line chart&#10;&#10;Description automatically generated">
            <a:extLst>
              <a:ext uri="{FF2B5EF4-FFF2-40B4-BE49-F238E27FC236}">
                <a16:creationId xmlns:a16="http://schemas.microsoft.com/office/drawing/2014/main" id="{36147011-0A88-992A-6021-F39989F9A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2587" y="7667044"/>
            <a:ext cx="8688790" cy="5682343"/>
          </a:xfrm>
          <a:prstGeom prst="rect">
            <a:avLst/>
          </a:prstGeom>
        </p:spPr>
      </p:pic>
    </p:spTree>
    <p:extLst>
      <p:ext uri="{BB962C8B-B14F-4D97-AF65-F5344CB8AC3E}">
        <p14:creationId xmlns:p14="http://schemas.microsoft.com/office/powerpoint/2010/main" val="3880045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1483731"/>
            <a:ext cx="166893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 energy levels give the hop rate. </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265" y="4137531"/>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582803" y="4494893"/>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3308008" y="4869985"/>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6309852" y="528680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557323" y="519505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620877" y="4415802"/>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477410" y="521963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810150" y="5127999"/>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Sun 19">
            <a:extLst>
              <a:ext uri="{FF2B5EF4-FFF2-40B4-BE49-F238E27FC236}">
                <a16:creationId xmlns:a16="http://schemas.microsoft.com/office/drawing/2014/main" id="{410D3D8C-F907-361C-728A-3EF7994A2A0D}"/>
              </a:ext>
            </a:extLst>
          </p:cNvPr>
          <p:cNvSpPr/>
          <p:nvPr/>
        </p:nvSpPr>
        <p:spPr>
          <a:xfrm>
            <a:off x="6475263" y="8885289"/>
            <a:ext cx="640854" cy="64183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Curved Down Arrow 1">
            <a:extLst>
              <a:ext uri="{FF2B5EF4-FFF2-40B4-BE49-F238E27FC236}">
                <a16:creationId xmlns:a16="http://schemas.microsoft.com/office/drawing/2014/main" id="{3B175B9B-72D5-035E-0865-5A33BB1A3BF7}"/>
              </a:ext>
            </a:extLst>
          </p:cNvPr>
          <p:cNvSpPr/>
          <p:nvPr/>
        </p:nvSpPr>
        <p:spPr>
          <a:xfrm>
            <a:off x="6713663" y="7963447"/>
            <a:ext cx="2910506" cy="947478"/>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descr="Diagram&#10;&#10;Description automatically generated">
            <a:extLst>
              <a:ext uri="{FF2B5EF4-FFF2-40B4-BE49-F238E27FC236}">
                <a16:creationId xmlns:a16="http://schemas.microsoft.com/office/drawing/2014/main" id="{2F7789CB-71A0-4794-139E-2BF397262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7836" y="9527124"/>
            <a:ext cx="3114803" cy="2192863"/>
          </a:xfrm>
          <a:prstGeom prst="rect">
            <a:avLst/>
          </a:prstGeom>
        </p:spPr>
      </p:pic>
      <p:pic>
        <p:nvPicPr>
          <p:cNvPr id="25" name="Picture 24" descr="Diagram&#10;&#10;Description automatically generated">
            <a:extLst>
              <a:ext uri="{FF2B5EF4-FFF2-40B4-BE49-F238E27FC236}">
                <a16:creationId xmlns:a16="http://schemas.microsoft.com/office/drawing/2014/main" id="{5F89B052-B74C-C0F2-C1D4-F5028D51D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36" y="9323365"/>
            <a:ext cx="3114803" cy="2192863"/>
          </a:xfrm>
          <a:prstGeom prst="rect">
            <a:avLst/>
          </a:prstGeom>
        </p:spPr>
      </p:pic>
      <p:pic>
        <p:nvPicPr>
          <p:cNvPr id="26" name="Picture 25" descr="Diagram&#10;&#10;Description automatically generated">
            <a:extLst>
              <a:ext uri="{FF2B5EF4-FFF2-40B4-BE49-F238E27FC236}">
                <a16:creationId xmlns:a16="http://schemas.microsoft.com/office/drawing/2014/main" id="{5F881BBB-DB3B-5FA1-B6A3-DF64A9702938}"/>
              </a:ext>
            </a:extLst>
          </p:cNvPr>
          <p:cNvPicPr>
            <a:picLocks noChangeAspect="1"/>
          </p:cNvPicPr>
          <p:nvPr/>
        </p:nvPicPr>
        <p:blipFill rotWithShape="1">
          <a:blip r:embed="rId3">
            <a:extLst>
              <a:ext uri="{28A0092B-C50C-407E-A947-70E740481C1C}">
                <a14:useLocalDpi xmlns:a14="http://schemas.microsoft.com/office/drawing/2010/main" val="0"/>
              </a:ext>
            </a:extLst>
          </a:blip>
          <a:srcRect l="17292" t="13607" r="77862" b="77173"/>
          <a:stretch/>
        </p:blipFill>
        <p:spPr>
          <a:xfrm>
            <a:off x="5883314" y="9323365"/>
            <a:ext cx="566616" cy="806454"/>
          </a:xfrm>
          <a:prstGeom prst="rect">
            <a:avLst/>
          </a:prstGeom>
        </p:spPr>
      </p:pic>
      <p:pic>
        <p:nvPicPr>
          <p:cNvPr id="27" name="Picture 26" descr="Diagram&#10;&#10;Description automatically generated">
            <a:extLst>
              <a:ext uri="{FF2B5EF4-FFF2-40B4-BE49-F238E27FC236}">
                <a16:creationId xmlns:a16="http://schemas.microsoft.com/office/drawing/2014/main" id="{CCFD7C49-7EE5-67B1-E589-FC9DB5999FBA}"/>
              </a:ext>
            </a:extLst>
          </p:cNvPr>
          <p:cNvPicPr>
            <a:picLocks noChangeAspect="1"/>
          </p:cNvPicPr>
          <p:nvPr/>
        </p:nvPicPr>
        <p:blipFill rotWithShape="1">
          <a:blip r:embed="rId3">
            <a:extLst>
              <a:ext uri="{28A0092B-C50C-407E-A947-70E740481C1C}">
                <a14:useLocalDpi xmlns:a14="http://schemas.microsoft.com/office/drawing/2010/main" val="0"/>
              </a:ext>
            </a:extLst>
          </a:blip>
          <a:srcRect l="23415" t="13606" r="73127" b="76562"/>
          <a:stretch/>
        </p:blipFill>
        <p:spPr>
          <a:xfrm>
            <a:off x="9251741" y="9140640"/>
            <a:ext cx="404391" cy="860040"/>
          </a:xfrm>
          <a:prstGeom prst="rect">
            <a:avLst/>
          </a:prstGeom>
        </p:spPr>
      </p:pic>
      <p:sp>
        <p:nvSpPr>
          <p:cNvPr id="28" name="TextBox 27">
            <a:extLst>
              <a:ext uri="{FF2B5EF4-FFF2-40B4-BE49-F238E27FC236}">
                <a16:creationId xmlns:a16="http://schemas.microsoft.com/office/drawing/2014/main" id="{61687238-5E42-ECF2-5247-2C5CD1561583}"/>
              </a:ext>
            </a:extLst>
          </p:cNvPr>
          <p:cNvSpPr txBox="1"/>
          <p:nvPr/>
        </p:nvSpPr>
        <p:spPr>
          <a:xfrm>
            <a:off x="18328871" y="4594520"/>
            <a:ext cx="26942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Marcus model </a:t>
            </a: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42534"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10186</TotalTime>
  <Words>3179</Words>
  <Application>Microsoft Macintosh PowerPoint</Application>
  <PresentationFormat>Custom</PresentationFormat>
  <Paragraphs>224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Gotham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31</cp:revision>
  <dcterms:modified xsi:type="dcterms:W3CDTF">2022-06-05T20:25:49Z</dcterms:modified>
</cp:coreProperties>
</file>